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0691812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40824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34240" y="4058280"/>
            <a:ext cx="940824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5907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354640" y="1768680"/>
            <a:ext cx="45907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354640" y="4058280"/>
            <a:ext cx="45907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34240" y="4058280"/>
            <a:ext cx="45907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5907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354640" y="1768680"/>
            <a:ext cx="45907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408240" cy="43844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40824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59072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354640" y="1768680"/>
            <a:ext cx="459072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34240" y="301320"/>
            <a:ext cx="9622080" cy="58514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5907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34240" y="4058280"/>
            <a:ext cx="45907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354640" y="1768680"/>
            <a:ext cx="459072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34240" y="1768680"/>
            <a:ext cx="9408240" cy="43844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59072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354640" y="1768680"/>
            <a:ext cx="45907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354640" y="4058280"/>
            <a:ext cx="45907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5907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354640" y="1768680"/>
            <a:ext cx="45907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34240" y="4058280"/>
            <a:ext cx="94075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40824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34240" y="4058280"/>
            <a:ext cx="940824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5907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354640" y="1768680"/>
            <a:ext cx="45907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354640" y="4058280"/>
            <a:ext cx="45907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34240" y="4058280"/>
            <a:ext cx="45907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5907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354640" y="1768680"/>
            <a:ext cx="45907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40824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59072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354640" y="1768680"/>
            <a:ext cx="459072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34240" y="301320"/>
            <a:ext cx="9622080" cy="58514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5907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34240" y="4058280"/>
            <a:ext cx="45907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354640" y="1768680"/>
            <a:ext cx="459072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59072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354640" y="1768680"/>
            <a:ext cx="45907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354640" y="4058280"/>
            <a:ext cx="45907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45907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354640" y="1768680"/>
            <a:ext cx="45907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34240" y="4058280"/>
            <a:ext cx="94075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0" name="Imagem 6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0920" cy="7581960"/>
          </a:xfrm>
          <a:prstGeom prst="rect">
            <a:avLst/>
          </a:prstGeom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735120" y="402480"/>
            <a:ext cx="9221040" cy="1460520"/>
          </a:xfrm>
          <a:prstGeom prst="rect">
            <a:avLst/>
          </a:prstGeom>
        </p:spPr>
        <p:txBody>
          <a:bodyPr anchor="ctr" bIns="0" lIns="0" rIns="0" tIns="0"/>
          <a:p>
            <a:r>
              <a:rPr lang="pt-BR"/>
              <a:t>Clique para editar o formato do texto do título</a:t>
            </a:r>
            <a:endParaRPr/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408240" cy="43840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pt-BR"/>
              <a:t>Clique para editar o formato do texto da estrutura de tópicos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pt-BR"/>
              <a:t>2.º Nível da estrutura de tópicos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pt-BR"/>
              <a:t>3.º Nível da estrutura de tópicos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pt-BR"/>
              <a:t>4.º Nível da estrutura de tópicos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pt-BR"/>
              <a:t>5.º Nível da estrutura de tópicos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pt-BR"/>
              <a:t>6.º Nível da estrutura de tópicos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pt-BR"/>
              <a:t>7.º Nível da estrutura de tópicos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35" name="Imagem 6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690920" cy="7581960"/>
          </a:xfrm>
          <a:prstGeom prst="rect">
            <a:avLst/>
          </a:prstGeom>
        </p:spPr>
      </p:pic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34240" y="301320"/>
            <a:ext cx="9622080" cy="1261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pt-BR"/>
              <a:t>Clique para editar o formato do texto do título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34240" y="1768680"/>
            <a:ext cx="9408240" cy="43840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pt-BR"/>
              <a:t>Clique para editar o formato do texto da estrutura de tópicos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pt-BR"/>
              <a:t>2.º Nível da estrutura de tópicos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pt-BR"/>
              <a:t>3.º Nível da estrutura de tópicos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pt-BR"/>
              <a:t>4.º Nível da estrutura de tópicos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pt-BR"/>
              <a:t>5.º Nível da estrutura de tópicos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pt-BR"/>
              <a:t>6.º Nível da estrutura de tópicos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pt-BR"/>
              <a:t>7.º Nível da estrutura de tópicos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70" name="Imagem 3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-4680"/>
            <a:ext cx="10690920" cy="7563600"/>
          </a:xfrm>
          <a:prstGeom prst="rect">
            <a:avLst/>
          </a:prstGeom>
        </p:spPr>
      </p:pic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timing>
    <p:tnLst>
      <p:par>
        <p:cTn dur="indefinite" id="3" nodeType="tmRoot" restart="never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ustomShape 1"/>
          <p:cNvSpPr/>
          <p:nvPr/>
        </p:nvSpPr>
        <p:spPr>
          <a:xfrm>
            <a:off x="735120" y="402480"/>
            <a:ext cx="9221040" cy="1460520"/>
          </a:xfrm>
          <a:prstGeom prst="rect">
            <a:avLst/>
          </a:prstGeom>
        </p:spPr>
      </p:sp>
      <p:sp>
        <p:nvSpPr>
          <p:cNvPr id="72" name="CustomShape 2"/>
          <p:cNvSpPr/>
          <p:nvPr/>
        </p:nvSpPr>
        <p:spPr>
          <a:xfrm>
            <a:off x="129960" y="354600"/>
            <a:ext cx="10381680" cy="136620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0000"/>
              </a:lnSpc>
            </a:pPr>
            <a:r>
              <a:rPr lang="pt-BR" sz="4000">
                <a:solidFill>
                  <a:srgbClr val="000000"/>
                </a:solidFill>
                <a:latin typeface="Calibri"/>
              </a:rPr>
              <a:t>Cumprimento do estabelecido de acordo 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4000">
                <a:solidFill>
                  <a:srgbClr val="000000"/>
                </a:solidFill>
                <a:latin typeface="Calibri"/>
              </a:rPr>
              <a:t>com o cronograma</a:t>
            </a:r>
            <a:endParaRPr/>
          </a:p>
        </p:txBody>
      </p:sp>
      <p:sp>
        <p:nvSpPr>
          <p:cNvPr id="73" name="CustomShape 3"/>
          <p:cNvSpPr/>
          <p:nvPr/>
        </p:nvSpPr>
        <p:spPr>
          <a:xfrm>
            <a:off x="1033560" y="1888560"/>
            <a:ext cx="8228880" cy="45252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DIMENSÃO: GESTÃO DEMOCRÁTICA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graphicFrame>
        <p:nvGraphicFramePr>
          <p:cNvPr id="74" name="Table 4"/>
          <p:cNvGraphicFramePr/>
          <p:nvPr/>
        </p:nvGraphicFramePr>
        <p:xfrm>
          <a:off x="1492560" y="2827800"/>
          <a:ext cx="7221240" cy="3754440"/>
        </p:xfrm>
        <a:graphic>
          <a:graphicData uri="http://schemas.openxmlformats.org/drawingml/2006/table">
            <a:tbl>
              <a:tblPr/>
              <a:tblGrid>
                <a:gridCol w="3610440"/>
                <a:gridCol w="3610800"/>
              </a:tblGrid>
              <a:tr h="3942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>
                          <a:solidFill>
                            <a:srgbClr val="ffffff"/>
                          </a:solidFill>
                          <a:latin typeface="Calibri"/>
                        </a:rPr>
                        <a:t>DESAFIOS 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>
                          <a:solidFill>
                            <a:srgbClr val="ffffff"/>
                          </a:solidFill>
                          <a:latin typeface="Calibri"/>
                        </a:rPr>
                        <a:t>AÇÕES REALIAZADAS</a:t>
                      </a:r>
                      <a:endParaRPr/>
                    </a:p>
                  </a:txBody>
                  <a:tcPr/>
                </a:tc>
              </a:tr>
              <a:tr h="33602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  <a:tc>
                  <a:tcPr/>
                </a:tc>
              </a:tr>
            </a:tbl>
          </a:graphicData>
        </a:graphic>
      </p:graphicFrame>
    </p:spTree>
  </p:cSld>
  <p:timing>
    <p:tnLst>
      <p:par>
        <p:cTn dur="indefinite" id="5" nodeType="tmRoot" restart="never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CustomShape 1"/>
          <p:cNvSpPr/>
          <p:nvPr/>
        </p:nvSpPr>
        <p:spPr>
          <a:xfrm>
            <a:off x="735120" y="402480"/>
            <a:ext cx="9221040" cy="1460520"/>
          </a:xfrm>
          <a:prstGeom prst="rect">
            <a:avLst/>
          </a:prstGeom>
        </p:spPr>
      </p:sp>
      <p:sp>
        <p:nvSpPr>
          <p:cNvPr id="76" name="CustomShape 2"/>
          <p:cNvSpPr/>
          <p:nvPr/>
        </p:nvSpPr>
        <p:spPr>
          <a:xfrm>
            <a:off x="129960" y="354600"/>
            <a:ext cx="10546560" cy="136620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0000"/>
              </a:lnSpc>
            </a:pPr>
            <a:r>
              <a:rPr lang="pt-BR" sz="4000">
                <a:solidFill>
                  <a:srgbClr val="000000"/>
                </a:solidFill>
                <a:latin typeface="Calibri"/>
              </a:rPr>
              <a:t>Cumprimento do estabelecido de acordo 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4000">
                <a:solidFill>
                  <a:srgbClr val="000000"/>
                </a:solidFill>
                <a:latin typeface="Calibri"/>
              </a:rPr>
              <a:t>com o cronograma</a:t>
            </a:r>
            <a:endParaRPr/>
          </a:p>
        </p:txBody>
      </p:sp>
      <p:sp>
        <p:nvSpPr>
          <p:cNvPr id="77" name="CustomShape 3"/>
          <p:cNvSpPr/>
          <p:nvPr/>
        </p:nvSpPr>
        <p:spPr>
          <a:xfrm>
            <a:off x="1033560" y="1888560"/>
            <a:ext cx="8228880" cy="45252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DIMENSÃO: PRÁTICA PEDAGÓGICA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graphicFrame>
        <p:nvGraphicFramePr>
          <p:cNvPr id="78" name="Table 4"/>
          <p:cNvGraphicFramePr/>
          <p:nvPr/>
        </p:nvGraphicFramePr>
        <p:xfrm>
          <a:off x="1492560" y="2827800"/>
          <a:ext cx="7221240" cy="3754440"/>
        </p:xfrm>
        <a:graphic>
          <a:graphicData uri="http://schemas.openxmlformats.org/drawingml/2006/table">
            <a:tbl>
              <a:tblPr/>
              <a:tblGrid>
                <a:gridCol w="3610440"/>
                <a:gridCol w="3610800"/>
              </a:tblGrid>
              <a:tr h="3942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>
                          <a:solidFill>
                            <a:srgbClr val="ffffff"/>
                          </a:solidFill>
                          <a:latin typeface="Calibri"/>
                        </a:rPr>
                        <a:t>DESAFIOS 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>
                          <a:solidFill>
                            <a:srgbClr val="ffffff"/>
                          </a:solidFill>
                          <a:latin typeface="Calibri"/>
                        </a:rPr>
                        <a:t>AÇÕES REALIAZADAS</a:t>
                      </a:r>
                      <a:endParaRPr/>
                    </a:p>
                  </a:txBody>
                  <a:tcPr/>
                </a:tc>
              </a:tr>
              <a:tr h="33602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  <a:tc>
                  <a:tcPr/>
                </a:tc>
              </a:tr>
            </a:tbl>
          </a:graphicData>
        </a:graphic>
      </p:graphicFrame>
    </p:spTree>
  </p:cSld>
  <p:timing>
    <p:tnLst>
      <p:par>
        <p:cTn dur="indefinite" id="7" nodeType="tmRoot" restart="never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CustomShape 1"/>
          <p:cNvSpPr/>
          <p:nvPr/>
        </p:nvSpPr>
        <p:spPr>
          <a:xfrm>
            <a:off x="735120" y="402480"/>
            <a:ext cx="9221040" cy="1460520"/>
          </a:xfrm>
          <a:prstGeom prst="rect">
            <a:avLst/>
          </a:prstGeom>
        </p:spPr>
      </p:sp>
      <p:sp>
        <p:nvSpPr>
          <p:cNvPr id="80" name="CustomShape 2"/>
          <p:cNvSpPr/>
          <p:nvPr/>
        </p:nvSpPr>
        <p:spPr>
          <a:xfrm>
            <a:off x="129960" y="354600"/>
            <a:ext cx="10546560" cy="136620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0000"/>
              </a:lnSpc>
            </a:pPr>
            <a:r>
              <a:rPr lang="pt-BR" sz="4000">
                <a:solidFill>
                  <a:srgbClr val="000000"/>
                </a:solidFill>
                <a:latin typeface="Calibri"/>
              </a:rPr>
              <a:t>Cumprimento do estabelecido de acordo 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4000">
                <a:solidFill>
                  <a:srgbClr val="000000"/>
                </a:solidFill>
                <a:latin typeface="Calibri"/>
              </a:rPr>
              <a:t>com o cronograma</a:t>
            </a:r>
            <a:endParaRPr/>
          </a:p>
        </p:txBody>
      </p:sp>
      <p:sp>
        <p:nvSpPr>
          <p:cNvPr id="81" name="CustomShape 3"/>
          <p:cNvSpPr/>
          <p:nvPr/>
        </p:nvSpPr>
        <p:spPr>
          <a:xfrm>
            <a:off x="1033560" y="1888560"/>
            <a:ext cx="8228880" cy="45252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DIMENSÃO: AVALIAÇÃO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graphicFrame>
        <p:nvGraphicFramePr>
          <p:cNvPr id="82" name="Table 4"/>
          <p:cNvGraphicFramePr/>
          <p:nvPr/>
        </p:nvGraphicFramePr>
        <p:xfrm>
          <a:off x="1492560" y="2827800"/>
          <a:ext cx="7221240" cy="3754440"/>
        </p:xfrm>
        <a:graphic>
          <a:graphicData uri="http://schemas.openxmlformats.org/drawingml/2006/table">
            <a:tbl>
              <a:tblPr/>
              <a:tblGrid>
                <a:gridCol w="3610440"/>
                <a:gridCol w="3610800"/>
              </a:tblGrid>
              <a:tr h="3942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>
                          <a:solidFill>
                            <a:srgbClr val="ffffff"/>
                          </a:solidFill>
                          <a:latin typeface="Calibri"/>
                        </a:rPr>
                        <a:t>DESAFIOS 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>
                          <a:solidFill>
                            <a:srgbClr val="ffffff"/>
                          </a:solidFill>
                          <a:latin typeface="Calibri"/>
                        </a:rPr>
                        <a:t>AÇÕES REALIAZADAS</a:t>
                      </a:r>
                      <a:endParaRPr/>
                    </a:p>
                  </a:txBody>
                  <a:tcPr/>
                </a:tc>
              </a:tr>
              <a:tr h="33602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  <a:tc>
                  <a:tcPr/>
                </a:tc>
              </a:tr>
            </a:tbl>
          </a:graphicData>
        </a:graphic>
      </p:graphicFrame>
    </p:spTree>
  </p:cSld>
  <p:timing>
    <p:tnLst>
      <p:par>
        <p:cTn dur="indefinite" id="9" nodeType="tmRoot" restart="never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735120" y="402480"/>
            <a:ext cx="9221040" cy="1460520"/>
          </a:xfrm>
          <a:prstGeom prst="rect">
            <a:avLst/>
          </a:prstGeom>
        </p:spPr>
      </p:sp>
      <p:sp>
        <p:nvSpPr>
          <p:cNvPr id="84" name="CustomShape 2"/>
          <p:cNvSpPr/>
          <p:nvPr/>
        </p:nvSpPr>
        <p:spPr>
          <a:xfrm>
            <a:off x="129960" y="354600"/>
            <a:ext cx="10546560" cy="136620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0000"/>
              </a:lnSpc>
            </a:pPr>
            <a:r>
              <a:rPr lang="pt-BR" sz="4000">
                <a:solidFill>
                  <a:srgbClr val="000000"/>
                </a:solidFill>
                <a:latin typeface="Calibri"/>
              </a:rPr>
              <a:t>Cumprimento do estabelecido de acordo 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4000">
                <a:solidFill>
                  <a:srgbClr val="000000"/>
                </a:solidFill>
                <a:latin typeface="Calibri"/>
              </a:rPr>
              <a:t>com o cronograma</a:t>
            </a:r>
            <a:endParaRPr/>
          </a:p>
        </p:txBody>
      </p:sp>
      <p:sp>
        <p:nvSpPr>
          <p:cNvPr id="85" name="CustomShape 3"/>
          <p:cNvSpPr/>
          <p:nvPr/>
        </p:nvSpPr>
        <p:spPr>
          <a:xfrm>
            <a:off x="1033560" y="1888560"/>
            <a:ext cx="8228880" cy="45252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Calibri"/>
              </a:rPr>
              <a:t>DIMENSÃO: ACESSO, PERMANÊNCIA E SUCESSO NA ESCOLA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graphicFrame>
        <p:nvGraphicFramePr>
          <p:cNvPr id="86" name="Table 4"/>
          <p:cNvGraphicFramePr/>
          <p:nvPr/>
        </p:nvGraphicFramePr>
        <p:xfrm>
          <a:off x="1462320" y="2948040"/>
          <a:ext cx="7221240" cy="3754440"/>
        </p:xfrm>
        <a:graphic>
          <a:graphicData uri="http://schemas.openxmlformats.org/drawingml/2006/table">
            <a:tbl>
              <a:tblPr/>
              <a:tblGrid>
                <a:gridCol w="3610440"/>
                <a:gridCol w="3610800"/>
              </a:tblGrid>
              <a:tr h="3942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>
                          <a:solidFill>
                            <a:srgbClr val="ffffff"/>
                          </a:solidFill>
                          <a:latin typeface="Calibri"/>
                        </a:rPr>
                        <a:t>DESAFIOS 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>
                          <a:solidFill>
                            <a:srgbClr val="ffffff"/>
                          </a:solidFill>
                          <a:latin typeface="Calibri"/>
                        </a:rPr>
                        <a:t>AÇÕES REALIAZADAS</a:t>
                      </a:r>
                      <a:endParaRPr/>
                    </a:p>
                  </a:txBody>
                  <a:tcPr/>
                </a:tc>
              </a:tr>
              <a:tr h="33602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  <a:tc>
                  <a:tcPr/>
                </a:tc>
              </a:tr>
            </a:tbl>
          </a:graphicData>
        </a:graphic>
      </p:graphicFrame>
    </p:spTree>
  </p:cSld>
  <p:timing>
    <p:tnLst>
      <p:par>
        <p:cTn dur="indefinite" id="11" nodeType="tmRoot" restart="never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735120" y="402480"/>
            <a:ext cx="9221040" cy="1460520"/>
          </a:xfrm>
          <a:prstGeom prst="rect">
            <a:avLst/>
          </a:prstGeom>
        </p:spPr>
      </p:sp>
      <p:sp>
        <p:nvSpPr>
          <p:cNvPr id="88" name="CustomShape 2"/>
          <p:cNvSpPr/>
          <p:nvPr/>
        </p:nvSpPr>
        <p:spPr>
          <a:xfrm>
            <a:off x="129960" y="354600"/>
            <a:ext cx="10546560" cy="136620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0000"/>
              </a:lnSpc>
            </a:pPr>
            <a:r>
              <a:rPr lang="pt-BR" sz="4000">
                <a:solidFill>
                  <a:srgbClr val="000000"/>
                </a:solidFill>
                <a:latin typeface="Calibri"/>
              </a:rPr>
              <a:t>Cumprimento do estabelecido de acordo 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4000">
                <a:solidFill>
                  <a:srgbClr val="000000"/>
                </a:solidFill>
                <a:latin typeface="Calibri"/>
              </a:rPr>
              <a:t>com o cronograma</a:t>
            </a:r>
            <a:endParaRPr/>
          </a:p>
        </p:txBody>
      </p:sp>
      <p:sp>
        <p:nvSpPr>
          <p:cNvPr id="89" name="CustomShape 3"/>
          <p:cNvSpPr/>
          <p:nvPr/>
        </p:nvSpPr>
        <p:spPr>
          <a:xfrm>
            <a:off x="1033560" y="1888560"/>
            <a:ext cx="8228880" cy="45252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  <a:buFont typeface="Arial"/>
              <a:buChar char="•"/>
            </a:pPr>
            <a:r>
              <a:rPr lang="pt-BR" sz="3200">
                <a:solidFill>
                  <a:srgbClr val="000000"/>
                </a:solidFill>
                <a:latin typeface="Calibri"/>
              </a:rPr>
              <a:t>DIMENSÃO: AMBIENTE EDUCATIVO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graphicFrame>
        <p:nvGraphicFramePr>
          <p:cNvPr id="90" name="Table 4"/>
          <p:cNvGraphicFramePr/>
          <p:nvPr/>
        </p:nvGraphicFramePr>
        <p:xfrm>
          <a:off x="1445400" y="2774880"/>
          <a:ext cx="7221240" cy="3754440"/>
        </p:xfrm>
        <a:graphic>
          <a:graphicData uri="http://schemas.openxmlformats.org/drawingml/2006/table">
            <a:tbl>
              <a:tblPr/>
              <a:tblGrid>
                <a:gridCol w="3610440"/>
                <a:gridCol w="3610800"/>
              </a:tblGrid>
              <a:tr h="3942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>
                          <a:solidFill>
                            <a:srgbClr val="ffffff"/>
                          </a:solidFill>
                          <a:latin typeface="Calibri"/>
                        </a:rPr>
                        <a:t>DESAFIOS 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>
                          <a:solidFill>
                            <a:srgbClr val="ffffff"/>
                          </a:solidFill>
                          <a:latin typeface="Calibri"/>
                        </a:rPr>
                        <a:t>AÇÕES REALIAZADAS</a:t>
                      </a:r>
                      <a:endParaRPr/>
                    </a:p>
                  </a:txBody>
                  <a:tcPr/>
                </a:tc>
              </a:tr>
              <a:tr h="33602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  <a:tc>
                  <a:tcPr/>
                </a:tc>
              </a:tr>
            </a:tbl>
          </a:graphicData>
        </a:graphic>
      </p:graphicFrame>
    </p:spTree>
  </p:cSld>
  <p:timing>
    <p:tnLst>
      <p:par>
        <p:cTn dur="indefinite" id="13" nodeType="tmRoot" restart="never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735120" y="402480"/>
            <a:ext cx="9221040" cy="1460520"/>
          </a:xfrm>
          <a:prstGeom prst="rect">
            <a:avLst/>
          </a:prstGeom>
        </p:spPr>
      </p:sp>
      <p:sp>
        <p:nvSpPr>
          <p:cNvPr id="92" name="CustomShape 2"/>
          <p:cNvSpPr/>
          <p:nvPr/>
        </p:nvSpPr>
        <p:spPr>
          <a:xfrm>
            <a:off x="129960" y="354600"/>
            <a:ext cx="10546560" cy="1366200"/>
          </a:xfrm>
          <a:prstGeom prst="rect">
            <a:avLst/>
          </a:prstGeom>
        </p:spPr>
        <p:txBody>
          <a:bodyPr anchor="ctr" bIns="0" lIns="0" rIns="0" tIns="0"/>
          <a:p>
            <a:pPr algn="ctr">
              <a:lnSpc>
                <a:spcPct val="100000"/>
              </a:lnSpc>
            </a:pPr>
            <a:r>
              <a:rPr lang="pt-BR" sz="4000">
                <a:solidFill>
                  <a:srgbClr val="000000"/>
                </a:solidFill>
                <a:latin typeface="Calibri"/>
              </a:rPr>
              <a:t>Cumprimento do estabelecido de acordo 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4000">
                <a:solidFill>
                  <a:srgbClr val="000000"/>
                </a:solidFill>
                <a:latin typeface="Calibri"/>
              </a:rPr>
              <a:t>com o cronograma</a:t>
            </a:r>
            <a:endParaRPr/>
          </a:p>
        </p:txBody>
      </p:sp>
      <p:sp>
        <p:nvSpPr>
          <p:cNvPr id="93" name="CustomShape 3"/>
          <p:cNvSpPr/>
          <p:nvPr/>
        </p:nvSpPr>
        <p:spPr>
          <a:xfrm>
            <a:off x="864000" y="1888560"/>
            <a:ext cx="8783640" cy="452520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  <a:buFont typeface="Arial"/>
              <a:buChar char="•"/>
            </a:pPr>
            <a:r>
              <a:rPr lang="pt-BR" sz="3000">
                <a:solidFill>
                  <a:srgbClr val="000000"/>
                </a:solidFill>
                <a:latin typeface="Calibri"/>
              </a:rPr>
              <a:t>DIMENSÃO: FORMAÇÃO DOS PROFISSIONAIS DA ESCOLA (PROFESSORES E AGENTES I E II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graphicFrame>
        <p:nvGraphicFramePr>
          <p:cNvPr id="94" name="Table 4"/>
          <p:cNvGraphicFramePr/>
          <p:nvPr/>
        </p:nvGraphicFramePr>
        <p:xfrm>
          <a:off x="1694160" y="2921760"/>
          <a:ext cx="7221240" cy="3754440"/>
        </p:xfrm>
        <a:graphic>
          <a:graphicData uri="http://schemas.openxmlformats.org/drawingml/2006/table">
            <a:tbl>
              <a:tblPr/>
              <a:tblGrid>
                <a:gridCol w="3610440"/>
                <a:gridCol w="3610800"/>
              </a:tblGrid>
              <a:tr h="394200"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>
                          <a:solidFill>
                            <a:srgbClr val="ffffff"/>
                          </a:solidFill>
                          <a:latin typeface="Calibri"/>
                        </a:rPr>
                        <a:t>DESAFIOS </a:t>
                      </a:r>
                      <a:endParaRPr/>
                    </a:p>
                  </a:txBody>
                  <a:tcPr/>
                </a:tc>
                <a:tc>
                  <a:txBody>
                    <a:bodyPr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>
                          <a:solidFill>
                            <a:srgbClr val="ffffff"/>
                          </a:solidFill>
                          <a:latin typeface="Calibri"/>
                        </a:rPr>
                        <a:t>AÇÕES REALIAZADAS</a:t>
                      </a:r>
                      <a:endParaRPr/>
                    </a:p>
                  </a:txBody>
                  <a:tcPr/>
                </a:tc>
              </a:tr>
              <a:tr h="3360240">
                <a:tc>
                  <a:txBody>
                    <a:bodyPr wrap="none"/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  <a:p>
                      <a:pPr>
                        <a:lnSpc>
                          <a:spcPct val="100000"/>
                        </a:lnSpc>
                      </a:pPr>
                      <a:endParaRPr/>
                    </a:p>
                  </a:txBody>
                  <a:tcPr/>
                </a:tc>
                <a:tc>
                  <a:tcPr/>
                </a:tc>
              </a:tr>
            </a:tbl>
          </a:graphicData>
        </a:graphic>
      </p:graphicFrame>
    </p:spTree>
  </p:cSld>
  <p:timing>
    <p:tnLst>
      <p:par>
        <p:cTn dur="indefinite" id="15" nodeType="tmRoot" restart="never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