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0691812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4082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34240" y="4058280"/>
            <a:ext cx="94082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3546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354640" y="40582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34240" y="40582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3546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4082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40824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5907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354640" y="1768680"/>
            <a:ext cx="45907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34240" y="40582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354640" y="1768680"/>
            <a:ext cx="45907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4082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5907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3546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354640" y="40582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3546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34240" y="4058280"/>
            <a:ext cx="94075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4082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34240" y="4058280"/>
            <a:ext cx="94082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3546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354640" y="40582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34240" y="40582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3546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40824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5907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354640" y="1768680"/>
            <a:ext cx="45907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34240" y="40582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354640" y="1768680"/>
            <a:ext cx="45907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5907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3546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354640" y="40582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354640" y="1768680"/>
            <a:ext cx="45907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34240" y="4058280"/>
            <a:ext cx="94075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0920" cy="7581960"/>
          </a:xfrm>
          <a:prstGeom prst="rect">
            <a:avLst/>
          </a:prstGeom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1040" cy="1460520"/>
          </a:xfrm>
          <a:prstGeom prst="rect">
            <a:avLst/>
          </a:prstGeom>
        </p:spPr>
        <p:txBody>
          <a:bodyPr anchor="ctr" bIns="0" lIns="0" rIns="0" tIns="0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40824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5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0920" cy="7581960"/>
          </a:xfrm>
          <a:prstGeom prst="rect">
            <a:avLst/>
          </a:prstGeom>
        </p:spPr>
      </p:pic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40824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70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-4680"/>
            <a:ext cx="10690920" cy="756360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735120" y="402480"/>
            <a:ext cx="9221040" cy="1460520"/>
          </a:xfrm>
          <a:prstGeom prst="rect">
            <a:avLst/>
          </a:prstGeom>
        </p:spPr>
      </p:sp>
      <p:sp>
        <p:nvSpPr>
          <p:cNvPr id="72" name="CustomShape 2"/>
          <p:cNvSpPr/>
          <p:nvPr/>
        </p:nvSpPr>
        <p:spPr>
          <a:xfrm>
            <a:off x="129960" y="354600"/>
            <a:ext cx="10381680" cy="136620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Calibri"/>
              </a:rPr>
              <a:t>Cumprimento do estabelecido de acordo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Calibri"/>
              </a:rPr>
              <a:t>com o cronograma</a:t>
            </a:r>
            <a:endParaRPr/>
          </a:p>
        </p:txBody>
      </p:sp>
      <p:sp>
        <p:nvSpPr>
          <p:cNvPr id="73" name="CustomShape 3"/>
          <p:cNvSpPr/>
          <p:nvPr/>
        </p:nvSpPr>
        <p:spPr>
          <a:xfrm>
            <a:off x="1033560" y="1888560"/>
            <a:ext cx="8228880" cy="4525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DIMENSÃO: GESTÃO DEMOCRÁTICA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74" name="Table 4"/>
          <p:cNvGraphicFramePr/>
          <p:nvPr/>
        </p:nvGraphicFramePr>
        <p:xfrm>
          <a:off x="1492560" y="2827800"/>
          <a:ext cx="7221240" cy="3754440"/>
        </p:xfrm>
        <a:graphic>
          <a:graphicData uri="http://schemas.openxmlformats.org/drawingml/2006/table">
            <a:tbl>
              <a:tblPr/>
              <a:tblGrid>
                <a:gridCol w="3610440"/>
                <a:gridCol w="3610800"/>
              </a:tblGrid>
              <a:tr h="3942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DESAFIOS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AÇÕES REALIAZADAS</a:t>
                      </a:r>
                      <a:endParaRPr/>
                    </a:p>
                  </a:txBody>
                  <a:tcPr/>
                </a:tc>
              </a:tr>
              <a:tr h="33602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cPr/>
                </a:tc>
              </a:tr>
            </a:tbl>
          </a:graphicData>
        </a:graphic>
      </p:graphicFrame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735120" y="402480"/>
            <a:ext cx="9221040" cy="1460520"/>
          </a:xfrm>
          <a:prstGeom prst="rect">
            <a:avLst/>
          </a:prstGeom>
        </p:spPr>
      </p:sp>
      <p:sp>
        <p:nvSpPr>
          <p:cNvPr id="76" name="CustomShape 2"/>
          <p:cNvSpPr/>
          <p:nvPr/>
        </p:nvSpPr>
        <p:spPr>
          <a:xfrm>
            <a:off x="129960" y="354600"/>
            <a:ext cx="10546560" cy="136620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Calibri"/>
              </a:rPr>
              <a:t>Cumprimento do estabelecido de acordo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Calibri"/>
              </a:rPr>
              <a:t>com o cronograma</a:t>
            </a:r>
            <a:endParaRPr/>
          </a:p>
        </p:txBody>
      </p:sp>
      <p:sp>
        <p:nvSpPr>
          <p:cNvPr id="77" name="CustomShape 3"/>
          <p:cNvSpPr/>
          <p:nvPr/>
        </p:nvSpPr>
        <p:spPr>
          <a:xfrm>
            <a:off x="1033560" y="1888560"/>
            <a:ext cx="8228880" cy="4525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DIMENSÃO: PRÁTICA PEDAGÓGICA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78" name="Table 4"/>
          <p:cNvGraphicFramePr/>
          <p:nvPr/>
        </p:nvGraphicFramePr>
        <p:xfrm>
          <a:off x="1492560" y="2827800"/>
          <a:ext cx="7221240" cy="3754440"/>
        </p:xfrm>
        <a:graphic>
          <a:graphicData uri="http://schemas.openxmlformats.org/drawingml/2006/table">
            <a:tbl>
              <a:tblPr/>
              <a:tblGrid>
                <a:gridCol w="3610440"/>
                <a:gridCol w="3610800"/>
              </a:tblGrid>
              <a:tr h="3942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DESAFIOS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AÇÕES REALIAZADAS</a:t>
                      </a:r>
                      <a:endParaRPr/>
                    </a:p>
                  </a:txBody>
                  <a:tcPr/>
                </a:tc>
              </a:tr>
              <a:tr h="33602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cPr/>
                </a:tc>
              </a:tr>
            </a:tbl>
          </a:graphicData>
        </a:graphic>
      </p:graphicFrame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735120" y="402480"/>
            <a:ext cx="9221040" cy="1460520"/>
          </a:xfrm>
          <a:prstGeom prst="rect">
            <a:avLst/>
          </a:prstGeom>
        </p:spPr>
      </p:sp>
      <p:sp>
        <p:nvSpPr>
          <p:cNvPr id="80" name="CustomShape 2"/>
          <p:cNvSpPr/>
          <p:nvPr/>
        </p:nvSpPr>
        <p:spPr>
          <a:xfrm>
            <a:off x="129960" y="354600"/>
            <a:ext cx="10546560" cy="136620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Calibri"/>
              </a:rPr>
              <a:t>Cumprimento do estabelecido de acordo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Calibri"/>
              </a:rPr>
              <a:t>com o cronograma</a:t>
            </a:r>
            <a:endParaRPr/>
          </a:p>
        </p:txBody>
      </p:sp>
      <p:sp>
        <p:nvSpPr>
          <p:cNvPr id="81" name="CustomShape 3"/>
          <p:cNvSpPr/>
          <p:nvPr/>
        </p:nvSpPr>
        <p:spPr>
          <a:xfrm>
            <a:off x="1033560" y="1888560"/>
            <a:ext cx="8228880" cy="4525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DIMENSÃO: AVALIAÇÃO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82" name="Table 4"/>
          <p:cNvGraphicFramePr/>
          <p:nvPr/>
        </p:nvGraphicFramePr>
        <p:xfrm>
          <a:off x="1492560" y="2827800"/>
          <a:ext cx="7221240" cy="3754440"/>
        </p:xfrm>
        <a:graphic>
          <a:graphicData uri="http://schemas.openxmlformats.org/drawingml/2006/table">
            <a:tbl>
              <a:tblPr/>
              <a:tblGrid>
                <a:gridCol w="3610440"/>
                <a:gridCol w="3610800"/>
              </a:tblGrid>
              <a:tr h="3942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DESAFIOS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AÇÕES REALIAZADAS</a:t>
                      </a:r>
                      <a:endParaRPr/>
                    </a:p>
                  </a:txBody>
                  <a:tcPr/>
                </a:tc>
              </a:tr>
              <a:tr h="33602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cPr/>
                </a:tc>
              </a:tr>
            </a:tbl>
          </a:graphicData>
        </a:graphic>
      </p:graphicFrame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735120" y="402480"/>
            <a:ext cx="9221040" cy="1460520"/>
          </a:xfrm>
          <a:prstGeom prst="rect">
            <a:avLst/>
          </a:prstGeom>
        </p:spPr>
      </p:sp>
      <p:sp>
        <p:nvSpPr>
          <p:cNvPr id="84" name="CustomShape 2"/>
          <p:cNvSpPr/>
          <p:nvPr/>
        </p:nvSpPr>
        <p:spPr>
          <a:xfrm>
            <a:off x="129960" y="354600"/>
            <a:ext cx="10546560" cy="136620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Calibri"/>
              </a:rPr>
              <a:t>Cumprimento do estabelecido de acordo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Calibri"/>
              </a:rPr>
              <a:t>com o cronograma</a:t>
            </a:r>
            <a:endParaRPr/>
          </a:p>
        </p:txBody>
      </p:sp>
      <p:sp>
        <p:nvSpPr>
          <p:cNvPr id="85" name="CustomShape 3"/>
          <p:cNvSpPr/>
          <p:nvPr/>
        </p:nvSpPr>
        <p:spPr>
          <a:xfrm>
            <a:off x="1033560" y="1888560"/>
            <a:ext cx="8228880" cy="4525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Calibri"/>
              </a:rPr>
              <a:t>DIMENSÃO: ACESSO, PERMANÊNCIA E SUCESSO NA ESCOLA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86" name="Table 4"/>
          <p:cNvGraphicFramePr/>
          <p:nvPr/>
        </p:nvGraphicFramePr>
        <p:xfrm>
          <a:off x="1462320" y="2948040"/>
          <a:ext cx="7221240" cy="3754440"/>
        </p:xfrm>
        <a:graphic>
          <a:graphicData uri="http://schemas.openxmlformats.org/drawingml/2006/table">
            <a:tbl>
              <a:tblPr/>
              <a:tblGrid>
                <a:gridCol w="3610440"/>
                <a:gridCol w="3610800"/>
              </a:tblGrid>
              <a:tr h="3942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DESAFIOS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AÇÕES REALIAZADAS</a:t>
                      </a:r>
                      <a:endParaRPr/>
                    </a:p>
                  </a:txBody>
                  <a:tcPr/>
                </a:tc>
              </a:tr>
              <a:tr h="33602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cPr/>
                </a:tc>
              </a:tr>
            </a:tbl>
          </a:graphicData>
        </a:graphic>
      </p:graphicFrame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735120" y="402480"/>
            <a:ext cx="9221040" cy="1460520"/>
          </a:xfrm>
          <a:prstGeom prst="rect">
            <a:avLst/>
          </a:prstGeom>
        </p:spPr>
      </p:sp>
      <p:sp>
        <p:nvSpPr>
          <p:cNvPr id="88" name="CustomShape 2"/>
          <p:cNvSpPr/>
          <p:nvPr/>
        </p:nvSpPr>
        <p:spPr>
          <a:xfrm>
            <a:off x="129960" y="354600"/>
            <a:ext cx="10546560" cy="136620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Calibri"/>
              </a:rPr>
              <a:t>Cumprimento do estabelecido de acordo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Calibri"/>
              </a:rPr>
              <a:t>com o cronograma</a:t>
            </a:r>
            <a:endParaRPr/>
          </a:p>
        </p:txBody>
      </p:sp>
      <p:sp>
        <p:nvSpPr>
          <p:cNvPr id="89" name="CustomShape 3"/>
          <p:cNvSpPr/>
          <p:nvPr/>
        </p:nvSpPr>
        <p:spPr>
          <a:xfrm>
            <a:off x="1033560" y="1888560"/>
            <a:ext cx="8228880" cy="4525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DIMENSÃO: AMBIENTE EDUCATIVO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90" name="Table 4"/>
          <p:cNvGraphicFramePr/>
          <p:nvPr/>
        </p:nvGraphicFramePr>
        <p:xfrm>
          <a:off x="1445400" y="2774880"/>
          <a:ext cx="7221240" cy="3754440"/>
        </p:xfrm>
        <a:graphic>
          <a:graphicData uri="http://schemas.openxmlformats.org/drawingml/2006/table">
            <a:tbl>
              <a:tblPr/>
              <a:tblGrid>
                <a:gridCol w="3610440"/>
                <a:gridCol w="3610800"/>
              </a:tblGrid>
              <a:tr h="3942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DESAFIOS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AÇÕES REALIAZADAS</a:t>
                      </a:r>
                      <a:endParaRPr/>
                    </a:p>
                  </a:txBody>
                  <a:tcPr/>
                </a:tc>
              </a:tr>
              <a:tr h="33602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cPr/>
                </a:tc>
              </a:tr>
            </a:tbl>
          </a:graphicData>
        </a:graphic>
      </p:graphicFrame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735120" y="402480"/>
            <a:ext cx="9221040" cy="1460520"/>
          </a:xfrm>
          <a:prstGeom prst="rect">
            <a:avLst/>
          </a:prstGeom>
        </p:spPr>
      </p:sp>
      <p:sp>
        <p:nvSpPr>
          <p:cNvPr id="92" name="CustomShape 2"/>
          <p:cNvSpPr/>
          <p:nvPr/>
        </p:nvSpPr>
        <p:spPr>
          <a:xfrm>
            <a:off x="129960" y="354600"/>
            <a:ext cx="10546560" cy="136620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Calibri"/>
              </a:rPr>
              <a:t>Cumprimento do estabelecido de acordo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Calibri"/>
              </a:rPr>
              <a:t>com o cronograma</a:t>
            </a: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864000" y="1888560"/>
            <a:ext cx="8783640" cy="4525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Calibri"/>
              </a:rPr>
              <a:t>DIMENSÃO: FORMAÇÃO DOS PROFISSIONAIS DA ESCOLA (PROFESSORES E AGENTES I E II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94" name="Table 4"/>
          <p:cNvGraphicFramePr/>
          <p:nvPr/>
        </p:nvGraphicFramePr>
        <p:xfrm>
          <a:off x="1694160" y="2921760"/>
          <a:ext cx="7221240" cy="3754440"/>
        </p:xfrm>
        <a:graphic>
          <a:graphicData uri="http://schemas.openxmlformats.org/drawingml/2006/table">
            <a:tbl>
              <a:tblPr/>
              <a:tblGrid>
                <a:gridCol w="3610440"/>
                <a:gridCol w="3610800"/>
              </a:tblGrid>
              <a:tr h="3942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DESAFIOS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AÇÕES REALIAZADAS</a:t>
                      </a:r>
                      <a:endParaRPr/>
                    </a:p>
                  </a:txBody>
                  <a:tcPr/>
                </a:tc>
              </a:tr>
              <a:tr h="33602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cPr/>
                </a:tc>
              </a:tr>
            </a:tbl>
          </a:graphicData>
        </a:graphic>
      </p:graphicFrame>
    </p:spTree>
  </p:cSld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