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58" r:id="rId4"/>
  </p:sldIdLst>
  <p:sldSz cx="9906000" cy="6858000" type="A4"/>
  <p:notesSz cx="6858000" cy="987266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  <p15:guide id="3" pos="312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4" roundtripDataSignature="AMtx7mhnlxklwN2dcHOCpr1N3TnN4rAG2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34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93793-81D8-448C-8C2E-FF84D3E730F2}">
  <a:tblStyle styleId="{07393793-81D8-448C-8C2E-FF84D3E730F2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1EB04866-0382-4BA5-9063-05A02BAA88CF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434" y="96"/>
      </p:cViewPr>
      <p:guideLst>
        <p:guide orient="horz" pos="2160"/>
        <p:guide pos="288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55" Type="http://schemas.openxmlformats.org/officeDocument/2006/relationships/presProps" Target="presProps.xml"/><Relationship Id="rId2" Type="http://schemas.openxmlformats.org/officeDocument/2006/relationships/slide" Target="slides/slide1.xml"/><Relationship Id="rId54" Type="http://customschemas.google.com/relationships/presentationmetadata" Target="metadata"/><Relationship Id="rId1" Type="http://schemas.openxmlformats.org/officeDocument/2006/relationships/slideMaster" Target="slideMasters/slideMaster1.xml"/><Relationship Id="rId58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57" Type="http://schemas.openxmlformats.org/officeDocument/2006/relationships/theme" Target="theme/theme1.xml"/><Relationship Id="rId4" Type="http://schemas.openxmlformats.org/officeDocument/2006/relationships/slide" Target="slides/slide3.xml"/><Relationship Id="rId56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755650" y="739775"/>
            <a:ext cx="534670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:notes"/>
          <p:cNvSpPr txBox="1">
            <a:spLocks noGrp="1"/>
          </p:cNvSpPr>
          <p:nvPr>
            <p:ph type="body" idx="1"/>
          </p:nvPr>
        </p:nvSpPr>
        <p:spPr>
          <a:xfrm>
            <a:off x="685800" y="4689515"/>
            <a:ext cx="5486400" cy="4442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9" name="Google Shape;6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55650" y="739775"/>
            <a:ext cx="5346700" cy="37036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m branco" type="blank">
  <p:cSld name="BLANK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>
  <p:cSld name="1_Slide de Títul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2"/>
          <p:cNvSpPr txBox="1"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2"/>
          <p:cNvSpPr txBox="1">
            <a:spLocks noGrp="1"/>
          </p:cNvSpPr>
          <p:nvPr>
            <p:ph type="subTitle" idx="1"/>
          </p:nvPr>
        </p:nvSpPr>
        <p:spPr>
          <a:xfrm>
            <a:off x="1238250" y="3602039"/>
            <a:ext cx="74295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62"/>
          <p:cNvSpPr txBox="1">
            <a:spLocks noGrp="1"/>
          </p:cNvSpPr>
          <p:nvPr>
            <p:ph type="dt" idx="10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62"/>
          <p:cNvSpPr txBox="1">
            <a:spLocks noGrp="1"/>
          </p:cNvSpPr>
          <p:nvPr>
            <p:ph type="ftr" idx="11"/>
          </p:nvPr>
        </p:nvSpPr>
        <p:spPr>
          <a:xfrm>
            <a:off x="3281363" y="6356353"/>
            <a:ext cx="334327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62"/>
          <p:cNvSpPr txBox="1">
            <a:spLocks noGrp="1"/>
          </p:cNvSpPr>
          <p:nvPr>
            <p:ph type="sldNum" idx="12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589" y="0"/>
            <a:ext cx="9906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28;p1"/>
          <p:cNvSpPr/>
          <p:nvPr/>
        </p:nvSpPr>
        <p:spPr>
          <a:xfrm>
            <a:off x="5572186" y="4359942"/>
            <a:ext cx="4177440" cy="155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pt-BR" sz="2400" b="1" i="0" u="none" strike="noStrike" cap="none" dirty="0" smtClean="0">
              <a:solidFill>
                <a:srgbClr val="2F559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400" b="1" i="0" u="none" strike="noStrike" cap="none" dirty="0" smtClean="0">
                <a:solidFill>
                  <a:srgbClr val="2F5597"/>
                </a:solidFill>
                <a:latin typeface="Arial"/>
                <a:ea typeface="Arial"/>
                <a:cs typeface="Arial"/>
                <a:sym typeface="Arial"/>
              </a:rPr>
              <a:t>PLANO DE AÇÃO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pt-BR" sz="2400" dirty="0">
              <a:solidFill>
                <a:srgbClr val="2F5597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dirty="0" smtClean="0">
                <a:solidFill>
                  <a:srgbClr val="2F5597"/>
                </a:solidFill>
              </a:rPr>
              <a:t>           </a:t>
            </a:r>
            <a:endParaRPr sz="2200" b="0" i="0" u="none" strike="noStrike" cap="none" dirty="0">
              <a:solidFill>
                <a:schemeClr val="dk1"/>
              </a:solidFill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570986"/>
              </p:ext>
            </p:extLst>
          </p:nvPr>
        </p:nvGraphicFramePr>
        <p:xfrm>
          <a:off x="671894" y="659761"/>
          <a:ext cx="8543924" cy="4521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9730">
                  <a:extLst>
                    <a:ext uri="{9D8B030D-6E8A-4147-A177-3AD203B41FA5}">
                      <a16:colId xmlns:a16="http://schemas.microsoft.com/office/drawing/2014/main" val="1617797428"/>
                    </a:ext>
                  </a:extLst>
                </a:gridCol>
                <a:gridCol w="1936903">
                  <a:extLst>
                    <a:ext uri="{9D8B030D-6E8A-4147-A177-3AD203B41FA5}">
                      <a16:colId xmlns:a16="http://schemas.microsoft.com/office/drawing/2014/main" val="4238476326"/>
                    </a:ext>
                  </a:extLst>
                </a:gridCol>
                <a:gridCol w="1936903">
                  <a:extLst>
                    <a:ext uri="{9D8B030D-6E8A-4147-A177-3AD203B41FA5}">
                      <a16:colId xmlns:a16="http://schemas.microsoft.com/office/drawing/2014/main" val="4115692032"/>
                    </a:ext>
                  </a:extLst>
                </a:gridCol>
                <a:gridCol w="1416015">
                  <a:extLst>
                    <a:ext uri="{9D8B030D-6E8A-4147-A177-3AD203B41FA5}">
                      <a16:colId xmlns:a16="http://schemas.microsoft.com/office/drawing/2014/main" val="3149677494"/>
                    </a:ext>
                  </a:extLst>
                </a:gridCol>
                <a:gridCol w="321679">
                  <a:extLst>
                    <a:ext uri="{9D8B030D-6E8A-4147-A177-3AD203B41FA5}">
                      <a16:colId xmlns:a16="http://schemas.microsoft.com/office/drawing/2014/main" val="784091824"/>
                    </a:ext>
                  </a:extLst>
                </a:gridCol>
                <a:gridCol w="270693">
                  <a:extLst>
                    <a:ext uri="{9D8B030D-6E8A-4147-A177-3AD203B41FA5}">
                      <a16:colId xmlns:a16="http://schemas.microsoft.com/office/drawing/2014/main" val="1042001782"/>
                    </a:ext>
                  </a:extLst>
                </a:gridCol>
                <a:gridCol w="279103">
                  <a:extLst>
                    <a:ext uri="{9D8B030D-6E8A-4147-A177-3AD203B41FA5}">
                      <a16:colId xmlns:a16="http://schemas.microsoft.com/office/drawing/2014/main" val="3035434283"/>
                    </a:ext>
                  </a:extLst>
                </a:gridCol>
                <a:gridCol w="296449">
                  <a:extLst>
                    <a:ext uri="{9D8B030D-6E8A-4147-A177-3AD203B41FA5}">
                      <a16:colId xmlns:a16="http://schemas.microsoft.com/office/drawing/2014/main" val="1887864252"/>
                    </a:ext>
                  </a:extLst>
                </a:gridCol>
                <a:gridCol w="296449">
                  <a:extLst>
                    <a:ext uri="{9D8B030D-6E8A-4147-A177-3AD203B41FA5}">
                      <a16:colId xmlns:a16="http://schemas.microsoft.com/office/drawing/2014/main" val="4111667827"/>
                    </a:ext>
                  </a:extLst>
                </a:gridCol>
              </a:tblGrid>
              <a:tr h="234881"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FRENTE</a:t>
                      </a:r>
                      <a:endParaRPr lang="pt-BR" sz="1000" b="1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DE ATUAÇÃO</a:t>
                      </a:r>
                      <a:endParaRPr lang="pt-B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97" marR="84897" marT="42448" marB="42448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AÇÕES</a:t>
                      </a:r>
                      <a:endParaRPr lang="pt-B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97" marR="84897" marT="42448" marB="42448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DETALHAMENTO DA AÇÃO</a:t>
                      </a:r>
                      <a:endParaRPr lang="pt-B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97" marR="84897" marT="42448" marB="42448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RESPONSÁVEL</a:t>
                      </a:r>
                      <a:endParaRPr lang="pt-B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97" marR="84897" marT="42448" marB="42448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CRONOGRAMA</a:t>
                      </a:r>
                      <a:endParaRPr lang="pt-B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97" marR="84897" marT="42448" marB="42448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715288"/>
                  </a:ext>
                </a:extLst>
              </a:tr>
              <a:tr h="2648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500" dirty="0">
                          <a:effectLst/>
                        </a:rPr>
                        <a:t>AGO</a:t>
                      </a:r>
                      <a:endParaRPr lang="pt-BR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97" marR="84897" marT="42448" marB="42448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</a:rPr>
                        <a:t>SET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3" marR="8843" marT="8843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</a:rPr>
                        <a:t>OUT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3" marR="8843" marT="8843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</a:rPr>
                        <a:t>NOV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3" marR="8843" marT="8843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</a:rPr>
                        <a:t>DEZ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3" marR="8843" marT="8843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356199"/>
                  </a:ext>
                </a:extLst>
              </a:tr>
              <a:tr h="284916">
                <a:tc row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effectLst/>
                          <a:latin typeface="+mj-lt"/>
                        </a:rPr>
                        <a:t>FREQUÊNCIA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effectLst/>
                          <a:latin typeface="+mj-lt"/>
                        </a:rPr>
                        <a:t>(Diminuir</a:t>
                      </a:r>
                      <a:r>
                        <a:rPr lang="pt-BR" sz="1100" b="1" baseline="0" dirty="0" smtClean="0">
                          <a:effectLst/>
                          <a:latin typeface="+mj-lt"/>
                        </a:rPr>
                        <a:t> a infrequência)</a:t>
                      </a:r>
                      <a:endParaRPr lang="pt-BR" sz="1100" b="1" dirty="0" smtClean="0">
                        <a:effectLst/>
                        <a:latin typeface="+mj-lt"/>
                      </a:endParaRPr>
                    </a:p>
                  </a:txBody>
                  <a:tcPr marL="84897" marR="84897" marT="42448" marB="42448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extLst>
                  <a:ext uri="{0D108BD9-81ED-4DB2-BD59-A6C34878D82A}">
                    <a16:rowId xmlns:a16="http://schemas.microsoft.com/office/drawing/2014/main" val="2456485272"/>
                  </a:ext>
                </a:extLst>
              </a:tr>
              <a:tr h="2468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extLst>
                  <a:ext uri="{0D108BD9-81ED-4DB2-BD59-A6C34878D82A}">
                    <a16:rowId xmlns:a16="http://schemas.microsoft.com/office/drawing/2014/main" val="141965188"/>
                  </a:ext>
                </a:extLst>
              </a:tr>
              <a:tr h="24581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extLst>
                  <a:ext uri="{0D108BD9-81ED-4DB2-BD59-A6C34878D82A}">
                    <a16:rowId xmlns:a16="http://schemas.microsoft.com/office/drawing/2014/main" val="3721083164"/>
                  </a:ext>
                </a:extLst>
              </a:tr>
              <a:tr h="24473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extLst>
                  <a:ext uri="{0D108BD9-81ED-4DB2-BD59-A6C34878D82A}">
                    <a16:rowId xmlns:a16="http://schemas.microsoft.com/office/drawing/2014/main" val="1954468636"/>
                  </a:ext>
                </a:extLst>
              </a:tr>
              <a:tr h="225372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ABANDONO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100" b="1" i="0" u="none" strike="noStrike" cap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(diminuir</a:t>
                      </a:r>
                      <a:r>
                        <a:rPr lang="pt-BR" sz="1100" b="1" i="0" u="none" strike="noStrike" cap="non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os índices)</a:t>
                      </a:r>
                      <a:endParaRPr lang="pt-BR" sz="1100" b="1" i="0" u="none" strike="noStrike" cap="none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pt-BR" sz="1100" b="1" baseline="30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97" marR="84897" marT="42448" marB="42448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extLst>
                  <a:ext uri="{0D108BD9-81ED-4DB2-BD59-A6C34878D82A}">
                    <a16:rowId xmlns:a16="http://schemas.microsoft.com/office/drawing/2014/main" val="2383206059"/>
                  </a:ext>
                </a:extLst>
              </a:tr>
              <a:tr h="2334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extLst>
                  <a:ext uri="{0D108BD9-81ED-4DB2-BD59-A6C34878D82A}">
                    <a16:rowId xmlns:a16="http://schemas.microsoft.com/office/drawing/2014/main" val="300036963"/>
                  </a:ext>
                </a:extLst>
              </a:tr>
              <a:tr h="2232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extLst>
                  <a:ext uri="{0D108BD9-81ED-4DB2-BD59-A6C34878D82A}">
                    <a16:rowId xmlns:a16="http://schemas.microsoft.com/office/drawing/2014/main" val="178159553"/>
                  </a:ext>
                </a:extLst>
              </a:tr>
              <a:tr h="2312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extLst>
                  <a:ext uri="{0D108BD9-81ED-4DB2-BD59-A6C34878D82A}">
                    <a16:rowId xmlns:a16="http://schemas.microsoft.com/office/drawing/2014/main" val="3710640245"/>
                  </a:ext>
                </a:extLst>
              </a:tr>
              <a:tr h="248500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b="1" baseline="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PROVA PARANÁ (evolução da aprendizagem)</a:t>
                      </a:r>
                      <a:endParaRPr lang="pt-BR" sz="1100" b="1" baseline="300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pt-BR" sz="1100" b="1" baseline="30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97" marR="84897" marT="42448" marB="42448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extLst>
                  <a:ext uri="{0D108BD9-81ED-4DB2-BD59-A6C34878D82A}">
                    <a16:rowId xmlns:a16="http://schemas.microsoft.com/office/drawing/2014/main" val="3161952699"/>
                  </a:ext>
                </a:extLst>
              </a:tr>
              <a:tr h="26517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extLst>
                  <a:ext uri="{0D108BD9-81ED-4DB2-BD59-A6C34878D82A}">
                    <a16:rowId xmlns:a16="http://schemas.microsoft.com/office/drawing/2014/main" val="3812686298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extLst>
                  <a:ext uri="{0D108BD9-81ED-4DB2-BD59-A6C34878D82A}">
                    <a16:rowId xmlns:a16="http://schemas.microsoft.com/office/drawing/2014/main" val="4184077823"/>
                  </a:ext>
                </a:extLst>
              </a:tr>
              <a:tr h="20009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extLst>
                  <a:ext uri="{0D108BD9-81ED-4DB2-BD59-A6C34878D82A}">
                    <a16:rowId xmlns:a16="http://schemas.microsoft.com/office/drawing/2014/main" val="2401639766"/>
                  </a:ext>
                </a:extLst>
              </a:tr>
              <a:tr h="137588"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pt-BR" sz="1100" b="1" cap="all" dirty="0" smtClean="0">
                          <a:effectLst/>
                          <a:latin typeface="+mj-lt"/>
                        </a:rPr>
                        <a:t>DIMINUIR A Reprovação</a:t>
                      </a:r>
                      <a:endParaRPr lang="pt-BR" sz="1100" b="1" baseline="30000" dirty="0" smtClean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pt-BR" sz="1100" b="1" baseline="30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97" marR="84897" marT="42448" marB="42448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extLst>
                  <a:ext uri="{0D108BD9-81ED-4DB2-BD59-A6C34878D82A}">
                    <a16:rowId xmlns:a16="http://schemas.microsoft.com/office/drawing/2014/main" val="1483470118"/>
                  </a:ext>
                </a:extLst>
              </a:tr>
              <a:tr h="1375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extLst>
                  <a:ext uri="{0D108BD9-81ED-4DB2-BD59-A6C34878D82A}">
                    <a16:rowId xmlns:a16="http://schemas.microsoft.com/office/drawing/2014/main" val="1926225869"/>
                  </a:ext>
                </a:extLst>
              </a:tr>
              <a:tr h="1375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extLst>
                  <a:ext uri="{0D108BD9-81ED-4DB2-BD59-A6C34878D82A}">
                    <a16:rowId xmlns:a16="http://schemas.microsoft.com/office/drawing/2014/main" val="1280429505"/>
                  </a:ext>
                </a:extLst>
              </a:tr>
              <a:tr h="1375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extLst>
                  <a:ext uri="{0D108BD9-81ED-4DB2-BD59-A6C34878D82A}">
                    <a16:rowId xmlns:a16="http://schemas.microsoft.com/office/drawing/2014/main" val="2501294196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576072" y="210312"/>
            <a:ext cx="3639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PLANO DE AÇÃO DA ESCOLA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008956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423183"/>
              </p:ext>
            </p:extLst>
          </p:nvPr>
        </p:nvGraphicFramePr>
        <p:xfrm>
          <a:off x="671894" y="623548"/>
          <a:ext cx="8543924" cy="45358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9730">
                  <a:extLst>
                    <a:ext uri="{9D8B030D-6E8A-4147-A177-3AD203B41FA5}">
                      <a16:colId xmlns:a16="http://schemas.microsoft.com/office/drawing/2014/main" val="1617797428"/>
                    </a:ext>
                  </a:extLst>
                </a:gridCol>
                <a:gridCol w="1936903">
                  <a:extLst>
                    <a:ext uri="{9D8B030D-6E8A-4147-A177-3AD203B41FA5}">
                      <a16:colId xmlns:a16="http://schemas.microsoft.com/office/drawing/2014/main" val="4238476326"/>
                    </a:ext>
                  </a:extLst>
                </a:gridCol>
                <a:gridCol w="1936903">
                  <a:extLst>
                    <a:ext uri="{9D8B030D-6E8A-4147-A177-3AD203B41FA5}">
                      <a16:colId xmlns:a16="http://schemas.microsoft.com/office/drawing/2014/main" val="4115692032"/>
                    </a:ext>
                  </a:extLst>
                </a:gridCol>
                <a:gridCol w="1416015">
                  <a:extLst>
                    <a:ext uri="{9D8B030D-6E8A-4147-A177-3AD203B41FA5}">
                      <a16:colId xmlns:a16="http://schemas.microsoft.com/office/drawing/2014/main" val="3149677494"/>
                    </a:ext>
                  </a:extLst>
                </a:gridCol>
                <a:gridCol w="321679">
                  <a:extLst>
                    <a:ext uri="{9D8B030D-6E8A-4147-A177-3AD203B41FA5}">
                      <a16:colId xmlns:a16="http://schemas.microsoft.com/office/drawing/2014/main" val="784091824"/>
                    </a:ext>
                  </a:extLst>
                </a:gridCol>
                <a:gridCol w="270693">
                  <a:extLst>
                    <a:ext uri="{9D8B030D-6E8A-4147-A177-3AD203B41FA5}">
                      <a16:colId xmlns:a16="http://schemas.microsoft.com/office/drawing/2014/main" val="1042001782"/>
                    </a:ext>
                  </a:extLst>
                </a:gridCol>
                <a:gridCol w="279103">
                  <a:extLst>
                    <a:ext uri="{9D8B030D-6E8A-4147-A177-3AD203B41FA5}">
                      <a16:colId xmlns:a16="http://schemas.microsoft.com/office/drawing/2014/main" val="3035434283"/>
                    </a:ext>
                  </a:extLst>
                </a:gridCol>
                <a:gridCol w="296449">
                  <a:extLst>
                    <a:ext uri="{9D8B030D-6E8A-4147-A177-3AD203B41FA5}">
                      <a16:colId xmlns:a16="http://schemas.microsoft.com/office/drawing/2014/main" val="1887864252"/>
                    </a:ext>
                  </a:extLst>
                </a:gridCol>
                <a:gridCol w="296449">
                  <a:extLst>
                    <a:ext uri="{9D8B030D-6E8A-4147-A177-3AD203B41FA5}">
                      <a16:colId xmlns:a16="http://schemas.microsoft.com/office/drawing/2014/main" val="4111667827"/>
                    </a:ext>
                  </a:extLst>
                </a:gridCol>
              </a:tblGrid>
              <a:tr h="234881"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FRENTE</a:t>
                      </a:r>
                      <a:endParaRPr lang="pt-BR" sz="1000" b="1" dirty="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DE ATUAÇÃO</a:t>
                      </a:r>
                      <a:endParaRPr lang="pt-B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97" marR="84897" marT="42448" marB="42448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AÇÕES</a:t>
                      </a:r>
                      <a:endParaRPr lang="pt-B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97" marR="84897" marT="42448" marB="42448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DETALHAMENTO DA AÇÃO</a:t>
                      </a:r>
                      <a:endParaRPr lang="pt-B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97" marR="84897" marT="42448" marB="42448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RESPONSÁVEL</a:t>
                      </a:r>
                      <a:endParaRPr lang="pt-B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97" marR="84897" marT="42448" marB="42448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900" b="1" dirty="0">
                          <a:effectLst/>
                        </a:rPr>
                        <a:t>CRONOGRAMA</a:t>
                      </a:r>
                      <a:endParaRPr lang="pt-B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97" marR="84897" marT="42448" marB="42448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1715288"/>
                  </a:ext>
                </a:extLst>
              </a:tr>
              <a:tr h="26483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500" dirty="0">
                          <a:effectLst/>
                        </a:rPr>
                        <a:t>AGO</a:t>
                      </a:r>
                      <a:endParaRPr lang="pt-BR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97" marR="84897" marT="42448" marB="42448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</a:rPr>
                        <a:t>SET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3" marR="8843" marT="8843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</a:rPr>
                        <a:t>OUT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3" marR="8843" marT="8843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</a:rPr>
                        <a:t>NOV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3" marR="8843" marT="8843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600" dirty="0">
                          <a:effectLst/>
                        </a:rPr>
                        <a:t>DEZ</a:t>
                      </a:r>
                      <a:endParaRPr lang="pt-BR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843" marR="8843" marT="8843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0356199"/>
                  </a:ext>
                </a:extLst>
              </a:tr>
              <a:tr h="284916">
                <a:tc row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effectLst/>
                          <a:latin typeface="+mj-lt"/>
                        </a:rPr>
                        <a:t>MELHORIA</a:t>
                      </a:r>
                      <a:r>
                        <a:rPr lang="pt-BR" sz="1100" b="1" baseline="0" dirty="0" smtClean="0">
                          <a:effectLst/>
                          <a:latin typeface="+mj-lt"/>
                        </a:rPr>
                        <a:t> DA APRENDIZAGEM DOS ESTUDANTES</a:t>
                      </a:r>
                      <a:endParaRPr lang="pt-BR" sz="1100" b="1" dirty="0" smtClean="0">
                        <a:effectLst/>
                        <a:latin typeface="+mj-lt"/>
                      </a:endParaRPr>
                    </a:p>
                  </a:txBody>
                  <a:tcPr marL="84897" marR="84897" marT="42448" marB="42448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extLst>
                  <a:ext uri="{0D108BD9-81ED-4DB2-BD59-A6C34878D82A}">
                    <a16:rowId xmlns:a16="http://schemas.microsoft.com/office/drawing/2014/main" val="2456485272"/>
                  </a:ext>
                </a:extLst>
              </a:tr>
              <a:tr h="2468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extLst>
                  <a:ext uri="{0D108BD9-81ED-4DB2-BD59-A6C34878D82A}">
                    <a16:rowId xmlns:a16="http://schemas.microsoft.com/office/drawing/2014/main" val="141965188"/>
                  </a:ext>
                </a:extLst>
              </a:tr>
              <a:tr h="24581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extLst>
                  <a:ext uri="{0D108BD9-81ED-4DB2-BD59-A6C34878D82A}">
                    <a16:rowId xmlns:a16="http://schemas.microsoft.com/office/drawing/2014/main" val="3721083164"/>
                  </a:ext>
                </a:extLst>
              </a:tr>
              <a:tr h="24473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extLst>
                  <a:ext uri="{0D108BD9-81ED-4DB2-BD59-A6C34878D82A}">
                    <a16:rowId xmlns:a16="http://schemas.microsoft.com/office/drawing/2014/main" val="1954468636"/>
                  </a:ext>
                </a:extLst>
              </a:tr>
              <a:tr h="225372">
                <a:tc row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100" b="1" cap="all" dirty="0" smtClean="0">
                          <a:effectLst/>
                          <a:latin typeface="+mj-lt"/>
                        </a:rPr>
                        <a:t>AMBIENTE ESCOLAR</a:t>
                      </a:r>
                      <a:r>
                        <a:rPr lang="pt-BR" sz="1100" b="1" cap="all" baseline="30000" dirty="0" smtClean="0">
                          <a:effectLst/>
                          <a:latin typeface="+mj-lt"/>
                        </a:rPr>
                        <a:t>1</a:t>
                      </a:r>
                      <a:endParaRPr lang="pt-BR" sz="1100" b="1" baseline="30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97" marR="84897" marT="42448" marB="42448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extLst>
                  <a:ext uri="{0D108BD9-81ED-4DB2-BD59-A6C34878D82A}">
                    <a16:rowId xmlns:a16="http://schemas.microsoft.com/office/drawing/2014/main" val="2383206059"/>
                  </a:ext>
                </a:extLst>
              </a:tr>
              <a:tr h="23344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extLst>
                  <a:ext uri="{0D108BD9-81ED-4DB2-BD59-A6C34878D82A}">
                    <a16:rowId xmlns:a16="http://schemas.microsoft.com/office/drawing/2014/main" val="300036963"/>
                  </a:ext>
                </a:extLst>
              </a:tr>
              <a:tr h="2232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extLst>
                  <a:ext uri="{0D108BD9-81ED-4DB2-BD59-A6C34878D82A}">
                    <a16:rowId xmlns:a16="http://schemas.microsoft.com/office/drawing/2014/main" val="178159553"/>
                  </a:ext>
                </a:extLst>
              </a:tr>
              <a:tr h="23128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extLst>
                  <a:ext uri="{0D108BD9-81ED-4DB2-BD59-A6C34878D82A}">
                    <a16:rowId xmlns:a16="http://schemas.microsoft.com/office/drawing/2014/main" val="3710640245"/>
                  </a:ext>
                </a:extLst>
              </a:tr>
              <a:tr h="248500">
                <a:tc row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100" b="1" cap="all" dirty="0" smtClean="0">
                          <a:effectLst/>
                          <a:latin typeface="+mj-lt"/>
                        </a:rPr>
                        <a:t>RELAÇÃO APL E</a:t>
                      </a:r>
                      <a:r>
                        <a:rPr lang="pt-BR" sz="1100" b="1" cap="all" baseline="0" dirty="0" smtClean="0">
                          <a:effectLst/>
                          <a:latin typeface="+mj-lt"/>
                        </a:rPr>
                        <a:t> CURSOS OFERTADOS</a:t>
                      </a:r>
                      <a:r>
                        <a:rPr lang="pt-BR" sz="1100" b="1" cap="all" baseline="30000" dirty="0" smtClean="0">
                          <a:effectLst/>
                          <a:latin typeface="+mj-lt"/>
                        </a:rPr>
                        <a:t>2</a:t>
                      </a:r>
                      <a:endParaRPr lang="pt-BR" sz="1100" b="1" baseline="30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97" marR="84897" marT="42448" marB="42448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extLst>
                  <a:ext uri="{0D108BD9-81ED-4DB2-BD59-A6C34878D82A}">
                    <a16:rowId xmlns:a16="http://schemas.microsoft.com/office/drawing/2014/main" val="3161952699"/>
                  </a:ext>
                </a:extLst>
              </a:tr>
              <a:tr h="26517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extLst>
                  <a:ext uri="{0D108BD9-81ED-4DB2-BD59-A6C34878D82A}">
                    <a16:rowId xmlns:a16="http://schemas.microsoft.com/office/drawing/2014/main" val="3812686298"/>
                  </a:ext>
                </a:extLst>
              </a:tr>
              <a:tr h="2286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extLst>
                  <a:ext uri="{0D108BD9-81ED-4DB2-BD59-A6C34878D82A}">
                    <a16:rowId xmlns:a16="http://schemas.microsoft.com/office/drawing/2014/main" val="4184077823"/>
                  </a:ext>
                </a:extLst>
              </a:tr>
              <a:tr h="20009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extLst>
                  <a:ext uri="{0D108BD9-81ED-4DB2-BD59-A6C34878D82A}">
                    <a16:rowId xmlns:a16="http://schemas.microsoft.com/office/drawing/2014/main" val="2401639766"/>
                  </a:ext>
                </a:extLst>
              </a:tr>
              <a:tr h="253880">
                <a:tc row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ACOMPANHAMENTO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DOS EGRESSOS</a:t>
                      </a:r>
                      <a:r>
                        <a:rPr lang="pt-BR" sz="1100" b="1" baseline="30000" dirty="0" smtClean="0"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100" b="1" baseline="300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97" marR="84897" marT="42448" marB="42448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extLst>
                  <a:ext uri="{0D108BD9-81ED-4DB2-BD59-A6C34878D82A}">
                    <a16:rowId xmlns:a16="http://schemas.microsoft.com/office/drawing/2014/main" val="3601518309"/>
                  </a:ext>
                </a:extLst>
              </a:tr>
              <a:tr h="256032">
                <a:tc v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pt-B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97" marR="84897" marT="42448" marB="42448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extLst>
                  <a:ext uri="{0D108BD9-81ED-4DB2-BD59-A6C34878D82A}">
                    <a16:rowId xmlns:a16="http://schemas.microsoft.com/office/drawing/2014/main" val="283373482"/>
                  </a:ext>
                </a:extLst>
              </a:tr>
              <a:tr h="219456">
                <a:tc v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pt-B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97" marR="84897" marT="42448" marB="42448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extLst>
                  <a:ext uri="{0D108BD9-81ED-4DB2-BD59-A6C34878D82A}">
                    <a16:rowId xmlns:a16="http://schemas.microsoft.com/office/drawing/2014/main" val="2671089011"/>
                  </a:ext>
                </a:extLst>
              </a:tr>
              <a:tr h="227524">
                <a:tc vMerge="1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endParaRPr lang="pt-BR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4897" marR="84897" marT="42448" marB="42448" anchor="ctr">
                    <a:solidFill>
                      <a:schemeClr val="tx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897" marR="84897" marT="42448" marB="42448" anchor="ctr"/>
                </a:tc>
                <a:extLst>
                  <a:ext uri="{0D108BD9-81ED-4DB2-BD59-A6C34878D82A}">
                    <a16:rowId xmlns:a16="http://schemas.microsoft.com/office/drawing/2014/main" val="1483470118"/>
                  </a:ext>
                </a:extLst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576072" y="210312"/>
            <a:ext cx="3639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PLANO DE AÇÃO DA ESCOLA</a:t>
            </a:r>
            <a:endParaRPr lang="pt-BR" b="1" dirty="0"/>
          </a:p>
        </p:txBody>
      </p:sp>
      <p:sp>
        <p:nvSpPr>
          <p:cNvPr id="2" name="CaixaDeTexto 1"/>
          <p:cNvSpPr txBox="1"/>
          <p:nvPr/>
        </p:nvSpPr>
        <p:spPr>
          <a:xfrm>
            <a:off x="658368" y="5248656"/>
            <a:ext cx="5431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 smtClean="0"/>
              <a:t>1 Agentes</a:t>
            </a:r>
          </a:p>
          <a:p>
            <a:r>
              <a:rPr lang="pt-BR" sz="900" dirty="0" smtClean="0"/>
              <a:t>2 e 3 Educação Profissional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22780923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86</Words>
  <Application>Microsoft Office PowerPoint</Application>
  <PresentationFormat>Papel A4 (210 x 297 mm)</PresentationFormat>
  <Paragraphs>41</Paragraphs>
  <Slides>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Times New Roman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MONALISA DE LOURDES SERPE</dc:creator>
  <cp:lastModifiedBy>MARILEY DUARTE ROCHA DE OLIVEIRA</cp:lastModifiedBy>
  <cp:revision>31</cp:revision>
  <dcterms:modified xsi:type="dcterms:W3CDTF">2019-07-17T20:49:00Z</dcterms:modified>
</cp:coreProperties>
</file>